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handoutMasterIdLst>
    <p:handoutMasterId r:id="rId22"/>
  </p:handoutMasterIdLst>
  <p:sldIdLst>
    <p:sldId id="257" r:id="rId5"/>
    <p:sldId id="384" r:id="rId6"/>
    <p:sldId id="279" r:id="rId7"/>
    <p:sldId id="317" r:id="rId8"/>
    <p:sldId id="392" r:id="rId9"/>
    <p:sldId id="393" r:id="rId10"/>
    <p:sldId id="394" r:id="rId11"/>
    <p:sldId id="395" r:id="rId12"/>
    <p:sldId id="396" r:id="rId13"/>
    <p:sldId id="397" r:id="rId14"/>
    <p:sldId id="400" r:id="rId15"/>
    <p:sldId id="398" r:id="rId16"/>
    <p:sldId id="399" r:id="rId17"/>
    <p:sldId id="401" r:id="rId18"/>
    <p:sldId id="402" r:id="rId19"/>
    <p:sldId id="3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p:cViewPr varScale="1">
        <p:scale>
          <a:sx n="71" d="100"/>
          <a:sy n="71" d="100"/>
        </p:scale>
        <p:origin x="696" y="7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6/22/2022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4ZoCsuT_1TA" TargetMode="External"/><Relationship Id="rId3" Type="http://schemas.openxmlformats.org/officeDocument/2006/relationships/hyperlink" Target="http://freephotoshop.org/2010/12/disco-backgrounds/" TargetMode="External"/><Relationship Id="rId7" Type="http://schemas.openxmlformats.org/officeDocument/2006/relationships/hyperlink" Target="https://www.youtube.com/watch?v=oe_bTx1GF5k" TargetMode="External"/><Relationship Id="rId2" Type="http://schemas.openxmlformats.org/officeDocument/2006/relationships/image" Target="../media/image13.jpg"/><Relationship Id="rId1" Type="http://schemas.openxmlformats.org/officeDocument/2006/relationships/slideLayout" Target="../slideLayouts/slideLayout15.xml"/><Relationship Id="rId6" Type="http://schemas.openxmlformats.org/officeDocument/2006/relationships/hyperlink" Target="https://www.youtube.com/watch?v=3AKWpLgQ9f0" TargetMode="External"/><Relationship Id="rId5" Type="http://schemas.openxmlformats.org/officeDocument/2006/relationships/hyperlink" Target="https://www.youtube.com/watch?v=ltWY-XWZ_78" TargetMode="Externa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florida_photo_guy/30900647315" TargetMode="External"/><Relationship Id="rId2" Type="http://schemas.openxmlformats.org/officeDocument/2006/relationships/image" Target="../media/image14.jpg"/><Relationship Id="rId1" Type="http://schemas.openxmlformats.org/officeDocument/2006/relationships/slideLayout" Target="../slideLayouts/slideLayout15.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aJJer3glHzg" TargetMode="External"/><Relationship Id="rId3" Type="http://schemas.openxmlformats.org/officeDocument/2006/relationships/hyperlink" Target="https://sistahmentalhealth.blogspot.com/2011/05/our-active-duty-military-and-veterans.html" TargetMode="External"/><Relationship Id="rId7" Type="http://schemas.openxmlformats.org/officeDocument/2006/relationships/hyperlink" Target="https://www.youtube.com/watch?v=eo0B9kFr3ag" TargetMode="External"/><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hyperlink" Target="https://www.youtube.com/watch?v=UkEDQJCW4S8" TargetMode="External"/><Relationship Id="rId5" Type="http://schemas.openxmlformats.org/officeDocument/2006/relationships/hyperlink" Target="https://www.youtube.com/watch?v=bLUOxrxTyGk" TargetMode="Externa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kermit-cup-drink-coffee-break-1899261/" TargetMode="External"/><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blogs.hss.ed.ac.uk/pubs-and-publications/2019/04/22/discussion-advice/" TargetMode="External"/><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expertinfantry/5423482066/" TargetMode="External"/><Relationship Id="rId2" Type="http://schemas.openxmlformats.org/officeDocument/2006/relationships/image" Target="../media/image18.jpg"/><Relationship Id="rId1" Type="http://schemas.openxmlformats.org/officeDocument/2006/relationships/slideLayout" Target="../slideLayouts/slideLayout15.xml"/><Relationship Id="rId5" Type="http://schemas.openxmlformats.org/officeDocument/2006/relationships/hyperlink" Target="https://www.youtube.com/watch?v=Z9B6FwIznQg" TargetMode="Externa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vetslink.org/" TargetMode="Externa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youtube.com/watch?v=XSpWaGHtDg8" TargetMode="External"/><Relationship Id="rId4" Type="http://schemas.openxmlformats.org/officeDocument/2006/relationships/hyperlink" Target="https://www.youtube.com/watch?v=2R_z3_x4O8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view-image.php?image=28151&amp;picture=stunning-sunset-background" TargetMode="Externa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hyperlink" Target="https://www.youtube.com/watch?v=pOmBe7SEyng" TargetMode="External"/><Relationship Id="rId5" Type="http://schemas.openxmlformats.org/officeDocument/2006/relationships/hyperlink" Target="https://www.youtube.com/watch?v=aE5joi2xaEc" TargetMode="External"/><Relationship Id="rId4" Type="http://schemas.openxmlformats.org/officeDocument/2006/relationships/hyperlink" Target="https://www.youtube.com/watch?v=LjXabi8bXB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kerim/2153560882" TargetMode="External"/><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dfreephotos.com/vector-images/happy-football-vector-clipart.png.php" TargetMode="External"/><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calaborlawnews.com/legal-news/california-labor-law-lawsuit-146-20878.php" TargetMode="External"/><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hyperlink" Target="https://creativecommons.org/licenses/by-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br>
              <a:rPr lang="en-US" sz="2700" dirty="0"/>
            </a:br>
            <a:br>
              <a:rPr lang="en-US" sz="2700" dirty="0"/>
            </a:br>
            <a:br>
              <a:rPr lang="en-US" sz="2700" dirty="0"/>
            </a:br>
            <a:r>
              <a:rPr lang="en-US" sz="3600" dirty="0"/>
              <a:t>Service Officer Training</a:t>
            </a:r>
            <a:br>
              <a:rPr lang="en-US" sz="3600" dirty="0"/>
            </a:br>
            <a:r>
              <a:rPr lang="en-US" sz="3600" dirty="0"/>
              <a:t>June 25, 2022</a:t>
            </a:r>
            <a:br>
              <a:rPr lang="en-US" dirty="0"/>
            </a:br>
            <a:br>
              <a:rPr lang="en-US" dirty="0"/>
            </a:br>
            <a:r>
              <a:rPr lang="en-US" sz="2000" dirty="0"/>
              <a:t>American Legion Department of Arizona Summer Conference</a:t>
            </a:r>
            <a:br>
              <a:rPr lang="en-US" dirty="0"/>
            </a:b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3047253"/>
          </a:xfrm>
        </p:spPr>
        <p:txBody>
          <a:bodyPr>
            <a:normAutofit fontScale="92500" lnSpcReduction="10000"/>
          </a:bodyPr>
          <a:lstStyle/>
          <a:p>
            <a:r>
              <a:rPr lang="en-US" dirty="0"/>
              <a:t>John Anderson</a:t>
            </a:r>
          </a:p>
          <a:p>
            <a:r>
              <a:rPr lang="en-US" dirty="0"/>
              <a:t>Area B Service Officer</a:t>
            </a:r>
          </a:p>
          <a:p>
            <a:r>
              <a:rPr lang="en-US" dirty="0"/>
              <a:t>District 11 Service Officer</a:t>
            </a:r>
          </a:p>
          <a:p>
            <a:r>
              <a:rPr lang="en-US" dirty="0"/>
              <a:t>Founder/CEO AZPSO</a:t>
            </a:r>
          </a:p>
          <a:p>
            <a:r>
              <a:rPr lang="en-US" dirty="0"/>
              <a:t>Vetslink.org</a:t>
            </a:r>
          </a:p>
          <a:p>
            <a:r>
              <a:rPr lang="en-US" dirty="0"/>
              <a:t>480-434-7377</a:t>
            </a:r>
          </a:p>
          <a:p>
            <a:endParaRPr lang="en-US" dirty="0"/>
          </a:p>
          <a:p>
            <a:endParaRPr lang="en-US" dirty="0"/>
          </a:p>
          <a:p>
            <a:endParaRPr lang="en-US"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59EA8-6BB2-F417-FD82-3BA6A13C5A1A}"/>
              </a:ext>
            </a:extLst>
          </p:cNvPr>
          <p:cNvSpPr>
            <a:spLocks noGrp="1"/>
          </p:cNvSpPr>
          <p:nvPr>
            <p:ph type="sldNum" sz="quarter" idx="12"/>
          </p:nvPr>
        </p:nvSpPr>
        <p:spPr/>
        <p:txBody>
          <a:bodyPr/>
          <a:lstStyle/>
          <a:p>
            <a:fld id="{DBA1B0FB-D917-4C8C-928F-313BD683BF39}" type="slidenum">
              <a:rPr lang="en-US" smtClean="0"/>
              <a:t>10</a:t>
            </a:fld>
            <a:endParaRPr lang="en-US"/>
          </a:p>
        </p:txBody>
      </p:sp>
      <p:pic>
        <p:nvPicPr>
          <p:cNvPr id="6" name="Picture 5">
            <a:extLst>
              <a:ext uri="{FF2B5EF4-FFF2-40B4-BE49-F238E27FC236}">
                <a16:creationId xmlns:a16="http://schemas.microsoft.com/office/drawing/2014/main" id="{66F271CB-79D1-87D2-53A4-F8D276921F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D40F5DA-2C29-3A29-CAF5-B1D64469F43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freephotoshop.org/2010/12/disco-backgrounds/"/>
              </a:rPr>
              <a:t>This Photo</a:t>
            </a:r>
            <a:r>
              <a:rPr lang="en-US" sz="900"/>
              <a:t> by Unknown Author is licensed under </a:t>
            </a:r>
            <a:r>
              <a:rPr lang="en-US" sz="900">
                <a:hlinkClick r:id="rId4" tooltip="https://creativecommons.org/licenses/by/3.0/"/>
              </a:rPr>
              <a:t>CC BY</a:t>
            </a:r>
            <a:endParaRPr lang="en-US" sz="900"/>
          </a:p>
        </p:txBody>
      </p:sp>
      <p:sp>
        <p:nvSpPr>
          <p:cNvPr id="8" name="TextBox 7">
            <a:extLst>
              <a:ext uri="{FF2B5EF4-FFF2-40B4-BE49-F238E27FC236}">
                <a16:creationId xmlns:a16="http://schemas.microsoft.com/office/drawing/2014/main" id="{D69358B9-B6A1-0B8F-F159-1AC8C53D777B}"/>
              </a:ext>
            </a:extLst>
          </p:cNvPr>
          <p:cNvSpPr txBox="1"/>
          <p:nvPr/>
        </p:nvSpPr>
        <p:spPr>
          <a:xfrm>
            <a:off x="336176" y="672353"/>
            <a:ext cx="5759824" cy="646331"/>
          </a:xfrm>
          <a:prstGeom prst="rect">
            <a:avLst/>
          </a:prstGeom>
          <a:noFill/>
        </p:spPr>
        <p:txBody>
          <a:bodyPr wrap="square" rtlCol="0">
            <a:spAutoFit/>
          </a:bodyPr>
          <a:lstStyle/>
          <a:p>
            <a:r>
              <a:rPr lang="en-US">
                <a:hlinkClick r:id="rId5"/>
              </a:rPr>
              <a:t>(868) Can VA Reduce a 100% VA Disability Rating? - YouTube</a:t>
            </a:r>
            <a:endParaRPr lang="en-US" dirty="0"/>
          </a:p>
        </p:txBody>
      </p:sp>
      <p:sp>
        <p:nvSpPr>
          <p:cNvPr id="9" name="TextBox 8">
            <a:extLst>
              <a:ext uri="{FF2B5EF4-FFF2-40B4-BE49-F238E27FC236}">
                <a16:creationId xmlns:a16="http://schemas.microsoft.com/office/drawing/2014/main" id="{9661A8FE-76F5-C936-02BF-538A0242D4A8}"/>
              </a:ext>
            </a:extLst>
          </p:cNvPr>
          <p:cNvSpPr txBox="1"/>
          <p:nvPr/>
        </p:nvSpPr>
        <p:spPr>
          <a:xfrm>
            <a:off x="336176" y="1788459"/>
            <a:ext cx="4908177" cy="646331"/>
          </a:xfrm>
          <a:prstGeom prst="rect">
            <a:avLst/>
          </a:prstGeom>
          <a:noFill/>
        </p:spPr>
        <p:txBody>
          <a:bodyPr wrap="square" rtlCol="0">
            <a:spAutoFit/>
          </a:bodyPr>
          <a:lstStyle/>
          <a:p>
            <a:r>
              <a:rPr lang="en-US">
                <a:hlinkClick r:id="rId6"/>
              </a:rPr>
              <a:t>(868) Camp Lejeune Class Action Lawsuit: PACT Act - YouTube</a:t>
            </a:r>
            <a:endParaRPr lang="en-US" dirty="0"/>
          </a:p>
        </p:txBody>
      </p:sp>
      <p:sp>
        <p:nvSpPr>
          <p:cNvPr id="10" name="TextBox 9">
            <a:extLst>
              <a:ext uri="{FF2B5EF4-FFF2-40B4-BE49-F238E27FC236}">
                <a16:creationId xmlns:a16="http://schemas.microsoft.com/office/drawing/2014/main" id="{D321CB6A-7A22-3961-8ED0-4AEC6D52C3D5}"/>
              </a:ext>
            </a:extLst>
          </p:cNvPr>
          <p:cNvSpPr txBox="1"/>
          <p:nvPr/>
        </p:nvSpPr>
        <p:spPr>
          <a:xfrm>
            <a:off x="336176" y="2944906"/>
            <a:ext cx="5029200" cy="646331"/>
          </a:xfrm>
          <a:prstGeom prst="rect">
            <a:avLst/>
          </a:prstGeom>
          <a:noFill/>
        </p:spPr>
        <p:txBody>
          <a:bodyPr wrap="square" rtlCol="0">
            <a:spAutoFit/>
          </a:bodyPr>
          <a:lstStyle/>
          <a:p>
            <a:r>
              <a:rPr lang="en-US">
                <a:hlinkClick r:id="rId7"/>
              </a:rPr>
              <a:t>(868) VA Secondary Conditions to Hypertension and Disability Ratings - YouTube</a:t>
            </a:r>
            <a:endParaRPr lang="en-US" dirty="0"/>
          </a:p>
        </p:txBody>
      </p:sp>
      <p:sp>
        <p:nvSpPr>
          <p:cNvPr id="11" name="TextBox 10">
            <a:extLst>
              <a:ext uri="{FF2B5EF4-FFF2-40B4-BE49-F238E27FC236}">
                <a16:creationId xmlns:a16="http://schemas.microsoft.com/office/drawing/2014/main" id="{57E6D247-4A38-300A-88A0-D05597C3601E}"/>
              </a:ext>
            </a:extLst>
          </p:cNvPr>
          <p:cNvSpPr txBox="1"/>
          <p:nvPr/>
        </p:nvSpPr>
        <p:spPr>
          <a:xfrm>
            <a:off x="336176" y="4276165"/>
            <a:ext cx="4800600" cy="646331"/>
          </a:xfrm>
          <a:prstGeom prst="rect">
            <a:avLst/>
          </a:prstGeom>
          <a:noFill/>
        </p:spPr>
        <p:txBody>
          <a:bodyPr wrap="square" rtlCol="0">
            <a:spAutoFit/>
          </a:bodyPr>
          <a:lstStyle/>
          <a:p>
            <a:r>
              <a:rPr lang="en-US">
                <a:hlinkClick r:id="rId8"/>
              </a:rPr>
              <a:t>(868) (How To) One Up VA with YOUR Rating Code Sheet 2022 - YouTube</a:t>
            </a:r>
            <a:endParaRPr lang="en-US" dirty="0"/>
          </a:p>
        </p:txBody>
      </p:sp>
    </p:spTree>
    <p:extLst>
      <p:ext uri="{BB962C8B-B14F-4D97-AF65-F5344CB8AC3E}">
        <p14:creationId xmlns:p14="http://schemas.microsoft.com/office/powerpoint/2010/main" val="382665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FE7E45-680C-EFD3-5519-BF7DAAEF039A}"/>
              </a:ext>
            </a:extLst>
          </p:cNvPr>
          <p:cNvSpPr>
            <a:spLocks noGrp="1"/>
          </p:cNvSpPr>
          <p:nvPr>
            <p:ph type="sldNum" sz="quarter" idx="12"/>
          </p:nvPr>
        </p:nvSpPr>
        <p:spPr/>
        <p:txBody>
          <a:bodyPr/>
          <a:lstStyle/>
          <a:p>
            <a:fld id="{DBA1B0FB-D917-4C8C-928F-313BD683BF39}" type="slidenum">
              <a:rPr lang="en-US" smtClean="0"/>
              <a:t>11</a:t>
            </a:fld>
            <a:endParaRPr lang="en-US"/>
          </a:p>
        </p:txBody>
      </p:sp>
      <p:pic>
        <p:nvPicPr>
          <p:cNvPr id="7" name="Picture 6">
            <a:extLst>
              <a:ext uri="{FF2B5EF4-FFF2-40B4-BE49-F238E27FC236}">
                <a16:creationId xmlns:a16="http://schemas.microsoft.com/office/drawing/2014/main" id="{926AA88C-73F2-4856-96A8-F19FCB16AF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19200" y="161925"/>
            <a:ext cx="9753600" cy="6534150"/>
          </a:xfrm>
          <a:prstGeom prst="rect">
            <a:avLst/>
          </a:prstGeom>
        </p:spPr>
      </p:pic>
      <p:sp>
        <p:nvSpPr>
          <p:cNvPr id="8" name="TextBox 7">
            <a:extLst>
              <a:ext uri="{FF2B5EF4-FFF2-40B4-BE49-F238E27FC236}">
                <a16:creationId xmlns:a16="http://schemas.microsoft.com/office/drawing/2014/main" id="{37CD4D81-EB6C-0CAF-4EA0-5D56CE6191CD}"/>
              </a:ext>
            </a:extLst>
          </p:cNvPr>
          <p:cNvSpPr txBox="1"/>
          <p:nvPr/>
        </p:nvSpPr>
        <p:spPr>
          <a:xfrm>
            <a:off x="1219200" y="6696075"/>
            <a:ext cx="9753600" cy="230832"/>
          </a:xfrm>
          <a:prstGeom prst="rect">
            <a:avLst/>
          </a:prstGeom>
          <a:noFill/>
        </p:spPr>
        <p:txBody>
          <a:bodyPr wrap="square" rtlCol="0">
            <a:spAutoFit/>
          </a:bodyPr>
          <a:lstStyle/>
          <a:p>
            <a:r>
              <a:rPr lang="en-US" sz="900">
                <a:hlinkClick r:id="rId3" tooltip="https://www.flickr.com/photos/florida_photo_guy/30900647315"/>
              </a:rPr>
              <a:t>This Photo</a:t>
            </a:r>
            <a:r>
              <a:rPr lang="en-US" sz="900"/>
              <a:t> by Unknown Author is licensed under </a:t>
            </a:r>
            <a:r>
              <a:rPr lang="en-US" sz="900">
                <a:hlinkClick r:id="rId4" tooltip="https://creativecommons.org/licenses/by-nc-sa/3.0/"/>
              </a:rPr>
              <a:t>CC BY-SA-NC</a:t>
            </a:r>
            <a:endParaRPr lang="en-US" sz="900"/>
          </a:p>
        </p:txBody>
      </p:sp>
      <p:sp>
        <p:nvSpPr>
          <p:cNvPr id="9" name="TextBox 8">
            <a:extLst>
              <a:ext uri="{FF2B5EF4-FFF2-40B4-BE49-F238E27FC236}">
                <a16:creationId xmlns:a16="http://schemas.microsoft.com/office/drawing/2014/main" id="{A8322624-87DE-2606-AAFF-52B9BC59306C}"/>
              </a:ext>
            </a:extLst>
          </p:cNvPr>
          <p:cNvSpPr txBox="1"/>
          <p:nvPr/>
        </p:nvSpPr>
        <p:spPr>
          <a:xfrm>
            <a:off x="1317812" y="5568494"/>
            <a:ext cx="9278471" cy="707886"/>
          </a:xfrm>
          <a:prstGeom prst="rect">
            <a:avLst/>
          </a:prstGeom>
          <a:noFill/>
        </p:spPr>
        <p:txBody>
          <a:bodyPr wrap="square" rtlCol="0">
            <a:spAutoFit/>
          </a:bodyPr>
          <a:lstStyle/>
          <a:p>
            <a:r>
              <a:rPr lang="en-US" sz="4000" b="1" dirty="0">
                <a:solidFill>
                  <a:schemeClr val="bg1"/>
                </a:solidFill>
              </a:rPr>
              <a:t>Women Veterans</a:t>
            </a:r>
          </a:p>
        </p:txBody>
      </p:sp>
    </p:spTree>
    <p:extLst>
      <p:ext uri="{BB962C8B-B14F-4D97-AF65-F5344CB8AC3E}">
        <p14:creationId xmlns:p14="http://schemas.microsoft.com/office/powerpoint/2010/main" val="28334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076A6-6957-694B-75F5-6BF0A4F27E63}"/>
              </a:ext>
            </a:extLst>
          </p:cNvPr>
          <p:cNvSpPr>
            <a:spLocks noGrp="1"/>
          </p:cNvSpPr>
          <p:nvPr>
            <p:ph type="sldNum" sz="quarter" idx="12"/>
          </p:nvPr>
        </p:nvSpPr>
        <p:spPr/>
        <p:txBody>
          <a:bodyPr/>
          <a:lstStyle/>
          <a:p>
            <a:fld id="{DBA1B0FB-D917-4C8C-928F-313BD683BF39}" type="slidenum">
              <a:rPr lang="en-US" smtClean="0"/>
              <a:t>12</a:t>
            </a:fld>
            <a:endParaRPr lang="en-US"/>
          </a:p>
        </p:txBody>
      </p:sp>
      <p:pic>
        <p:nvPicPr>
          <p:cNvPr id="11" name="Picture 10">
            <a:extLst>
              <a:ext uri="{FF2B5EF4-FFF2-40B4-BE49-F238E27FC236}">
                <a16:creationId xmlns:a16="http://schemas.microsoft.com/office/drawing/2014/main" id="{C123F305-45BD-3383-0CF2-500B30AE8F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50424" y="196900"/>
            <a:ext cx="5177117" cy="5356735"/>
          </a:xfrm>
          <a:prstGeom prst="rect">
            <a:avLst/>
          </a:prstGeom>
        </p:spPr>
      </p:pic>
      <p:sp>
        <p:nvSpPr>
          <p:cNvPr id="12" name="TextBox 11">
            <a:extLst>
              <a:ext uri="{FF2B5EF4-FFF2-40B4-BE49-F238E27FC236}">
                <a16:creationId xmlns:a16="http://schemas.microsoft.com/office/drawing/2014/main" id="{490AE0ED-8C44-F362-957B-23A5B7725FF8}"/>
              </a:ext>
            </a:extLst>
          </p:cNvPr>
          <p:cNvSpPr txBox="1"/>
          <p:nvPr/>
        </p:nvSpPr>
        <p:spPr>
          <a:xfrm>
            <a:off x="6750424" y="5609945"/>
            <a:ext cx="5177117" cy="230832"/>
          </a:xfrm>
          <a:prstGeom prst="rect">
            <a:avLst/>
          </a:prstGeom>
          <a:noFill/>
        </p:spPr>
        <p:txBody>
          <a:bodyPr wrap="square" rtlCol="0">
            <a:spAutoFit/>
          </a:bodyPr>
          <a:lstStyle/>
          <a:p>
            <a:r>
              <a:rPr lang="en-US" sz="900">
                <a:hlinkClick r:id="rId3" tooltip="https://sistahmentalhealth.blogspot.com/2011/05/our-active-duty-military-and-veterans.html"/>
              </a:rPr>
              <a:t>This Photo</a:t>
            </a:r>
            <a:r>
              <a:rPr lang="en-US" sz="900"/>
              <a:t> by Unknown Author is licensed under </a:t>
            </a:r>
            <a:r>
              <a:rPr lang="en-US" sz="900">
                <a:hlinkClick r:id="rId4" tooltip="https://creativecommons.org/licenses/by-sa/3.0/"/>
              </a:rPr>
              <a:t>CC BY-SA</a:t>
            </a:r>
            <a:endParaRPr lang="en-US" sz="900"/>
          </a:p>
        </p:txBody>
      </p:sp>
      <p:sp>
        <p:nvSpPr>
          <p:cNvPr id="13" name="TextBox 12">
            <a:extLst>
              <a:ext uri="{FF2B5EF4-FFF2-40B4-BE49-F238E27FC236}">
                <a16:creationId xmlns:a16="http://schemas.microsoft.com/office/drawing/2014/main" id="{E58EE794-76CB-3AAC-6C6A-C11A4FA44B6A}"/>
              </a:ext>
            </a:extLst>
          </p:cNvPr>
          <p:cNvSpPr txBox="1"/>
          <p:nvPr/>
        </p:nvSpPr>
        <p:spPr>
          <a:xfrm>
            <a:off x="430306" y="524435"/>
            <a:ext cx="5365376" cy="646331"/>
          </a:xfrm>
          <a:prstGeom prst="rect">
            <a:avLst/>
          </a:prstGeom>
          <a:noFill/>
        </p:spPr>
        <p:txBody>
          <a:bodyPr wrap="square" rtlCol="0">
            <a:spAutoFit/>
          </a:bodyPr>
          <a:lstStyle/>
          <a:p>
            <a:r>
              <a:rPr lang="en-US">
                <a:hlinkClick r:id="rId5"/>
              </a:rPr>
              <a:t>(868) 7 Most Common Disabilities Among Women Veterans - YouTube</a:t>
            </a:r>
            <a:endParaRPr lang="en-US" dirty="0"/>
          </a:p>
        </p:txBody>
      </p:sp>
      <p:sp>
        <p:nvSpPr>
          <p:cNvPr id="14" name="TextBox 13">
            <a:extLst>
              <a:ext uri="{FF2B5EF4-FFF2-40B4-BE49-F238E27FC236}">
                <a16:creationId xmlns:a16="http://schemas.microsoft.com/office/drawing/2014/main" id="{68B39986-66B6-8E8B-8A75-8C7E4F235F2D}"/>
              </a:ext>
            </a:extLst>
          </p:cNvPr>
          <p:cNvSpPr txBox="1"/>
          <p:nvPr/>
        </p:nvSpPr>
        <p:spPr>
          <a:xfrm>
            <a:off x="430306" y="1506071"/>
            <a:ext cx="5177117" cy="369332"/>
          </a:xfrm>
          <a:prstGeom prst="rect">
            <a:avLst/>
          </a:prstGeom>
          <a:noFill/>
        </p:spPr>
        <p:txBody>
          <a:bodyPr wrap="square" rtlCol="0">
            <a:spAutoFit/>
          </a:bodyPr>
          <a:lstStyle/>
          <a:p>
            <a:r>
              <a:rPr lang="en-US">
                <a:hlinkClick r:id="rId6"/>
              </a:rPr>
              <a:t>(868) Women Veterans Call Center - YouTube</a:t>
            </a:r>
            <a:endParaRPr lang="en-US" dirty="0"/>
          </a:p>
        </p:txBody>
      </p:sp>
      <p:sp>
        <p:nvSpPr>
          <p:cNvPr id="15" name="TextBox 14">
            <a:extLst>
              <a:ext uri="{FF2B5EF4-FFF2-40B4-BE49-F238E27FC236}">
                <a16:creationId xmlns:a16="http://schemas.microsoft.com/office/drawing/2014/main" id="{C8F47DD1-5318-B74A-AF62-093B7B207C69}"/>
              </a:ext>
            </a:extLst>
          </p:cNvPr>
          <p:cNvSpPr txBox="1"/>
          <p:nvPr/>
        </p:nvSpPr>
        <p:spPr>
          <a:xfrm>
            <a:off x="430306" y="2541494"/>
            <a:ext cx="5177117" cy="646331"/>
          </a:xfrm>
          <a:prstGeom prst="rect">
            <a:avLst/>
          </a:prstGeom>
          <a:noFill/>
        </p:spPr>
        <p:txBody>
          <a:bodyPr wrap="square" rtlCol="0">
            <a:spAutoFit/>
          </a:bodyPr>
          <a:lstStyle/>
          <a:p>
            <a:r>
              <a:rPr lang="en-US" dirty="0">
                <a:hlinkClick r:id="rId7"/>
              </a:rPr>
              <a:t>(868) Women Veteran Healthcare at the Veterans Health Administration (VHA) - YouTube</a:t>
            </a:r>
            <a:endParaRPr lang="en-US" dirty="0"/>
          </a:p>
        </p:txBody>
      </p:sp>
      <p:sp>
        <p:nvSpPr>
          <p:cNvPr id="16" name="TextBox 15">
            <a:extLst>
              <a:ext uri="{FF2B5EF4-FFF2-40B4-BE49-F238E27FC236}">
                <a16:creationId xmlns:a16="http://schemas.microsoft.com/office/drawing/2014/main" id="{FD8A30DC-2B07-AA4C-2827-85A350255523}"/>
              </a:ext>
            </a:extLst>
          </p:cNvPr>
          <p:cNvSpPr txBox="1"/>
          <p:nvPr/>
        </p:nvSpPr>
        <p:spPr>
          <a:xfrm>
            <a:off x="309282" y="3550024"/>
            <a:ext cx="5132295" cy="646331"/>
          </a:xfrm>
          <a:prstGeom prst="rect">
            <a:avLst/>
          </a:prstGeom>
          <a:noFill/>
        </p:spPr>
        <p:txBody>
          <a:bodyPr wrap="square" rtlCol="0">
            <a:spAutoFit/>
          </a:bodyPr>
          <a:lstStyle/>
          <a:p>
            <a:r>
              <a:rPr lang="en-US" dirty="0">
                <a:hlinkClick r:id="rId8"/>
              </a:rPr>
              <a:t>(868) Webinar: Most Common Disabilities Among Women Veterans – YouTube</a:t>
            </a:r>
            <a:r>
              <a:rPr lang="en-US" dirty="0"/>
              <a:t>    1 hour</a:t>
            </a:r>
          </a:p>
        </p:txBody>
      </p:sp>
    </p:spTree>
    <p:extLst>
      <p:ext uri="{BB962C8B-B14F-4D97-AF65-F5344CB8AC3E}">
        <p14:creationId xmlns:p14="http://schemas.microsoft.com/office/powerpoint/2010/main" val="125295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0ED35-5D54-1FD2-9D16-15E03ED1A41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39C24E82-228A-C207-433D-CBC090BFD803}"/>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B83F68C-933A-1314-FA0B-6CF176636F86}"/>
              </a:ext>
            </a:extLst>
          </p:cNvPr>
          <p:cNvSpPr>
            <a:spLocks noGrp="1"/>
          </p:cNvSpPr>
          <p:nvPr>
            <p:ph type="sldNum" sz="quarter" idx="12"/>
          </p:nvPr>
        </p:nvSpPr>
        <p:spPr/>
        <p:txBody>
          <a:bodyPr/>
          <a:lstStyle/>
          <a:p>
            <a:fld id="{DBA1B0FB-D917-4C8C-928F-313BD683BF39}" type="slidenum">
              <a:rPr lang="en-US" smtClean="0"/>
              <a:t>13</a:t>
            </a:fld>
            <a:endParaRPr lang="en-US"/>
          </a:p>
        </p:txBody>
      </p:sp>
      <p:pic>
        <p:nvPicPr>
          <p:cNvPr id="5" name="Picture 4">
            <a:extLst>
              <a:ext uri="{FF2B5EF4-FFF2-40B4-BE49-F238E27FC236}">
                <a16:creationId xmlns:a16="http://schemas.microsoft.com/office/drawing/2014/main" id="{5908945A-369B-51A1-CE47-9B6CC1A582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4741" y="196901"/>
            <a:ext cx="10058400" cy="6280176"/>
          </a:xfrm>
          <a:prstGeom prst="rect">
            <a:avLst/>
          </a:prstGeom>
        </p:spPr>
      </p:pic>
    </p:spTree>
    <p:extLst>
      <p:ext uri="{BB962C8B-B14F-4D97-AF65-F5344CB8AC3E}">
        <p14:creationId xmlns:p14="http://schemas.microsoft.com/office/powerpoint/2010/main" val="132218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0582C8-2381-580A-6CB4-193840CCB3FF}"/>
              </a:ext>
            </a:extLst>
          </p:cNvPr>
          <p:cNvSpPr>
            <a:spLocks noGrp="1"/>
          </p:cNvSpPr>
          <p:nvPr>
            <p:ph type="sldNum" sz="quarter" idx="12"/>
          </p:nvPr>
        </p:nvSpPr>
        <p:spPr/>
        <p:txBody>
          <a:bodyPr/>
          <a:lstStyle/>
          <a:p>
            <a:fld id="{DBA1B0FB-D917-4C8C-928F-313BD683BF39}" type="slidenum">
              <a:rPr lang="en-US" smtClean="0"/>
              <a:t>14</a:t>
            </a:fld>
            <a:endParaRPr lang="en-US"/>
          </a:p>
        </p:txBody>
      </p:sp>
      <p:pic>
        <p:nvPicPr>
          <p:cNvPr id="6" name="Picture 5">
            <a:extLst>
              <a:ext uri="{FF2B5EF4-FFF2-40B4-BE49-F238E27FC236}">
                <a16:creationId xmlns:a16="http://schemas.microsoft.com/office/drawing/2014/main" id="{7A08FD09-6875-A3AC-83D0-82B169FEAA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57400" y="779930"/>
            <a:ext cx="7382435" cy="5244352"/>
          </a:xfrm>
          <a:prstGeom prst="rect">
            <a:avLst/>
          </a:prstGeom>
        </p:spPr>
      </p:pic>
      <p:sp>
        <p:nvSpPr>
          <p:cNvPr id="7" name="TextBox 6">
            <a:extLst>
              <a:ext uri="{FF2B5EF4-FFF2-40B4-BE49-F238E27FC236}">
                <a16:creationId xmlns:a16="http://schemas.microsoft.com/office/drawing/2014/main" id="{5834BDAB-0BF9-7814-63A9-801E0B7FE82F}"/>
              </a:ext>
            </a:extLst>
          </p:cNvPr>
          <p:cNvSpPr txBox="1"/>
          <p:nvPr/>
        </p:nvSpPr>
        <p:spPr>
          <a:xfrm flipV="1">
            <a:off x="2057400" y="7620333"/>
            <a:ext cx="7382435" cy="230832"/>
          </a:xfrm>
          <a:prstGeom prst="rect">
            <a:avLst/>
          </a:prstGeom>
          <a:noFill/>
        </p:spPr>
        <p:txBody>
          <a:bodyPr wrap="square" rtlCol="0">
            <a:spAutoFit/>
          </a:bodyPr>
          <a:lstStyle/>
          <a:p>
            <a:r>
              <a:rPr lang="en-US" sz="900">
                <a:hlinkClick r:id="rId3" tooltip="https://www.blogs.hss.ed.ac.uk/pubs-and-publications/2019/04/22/discussion-advic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42502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9948CA-1B78-9BC6-347F-CF5EFA89CF5F}"/>
              </a:ext>
            </a:extLst>
          </p:cNvPr>
          <p:cNvSpPr>
            <a:spLocks noGrp="1"/>
          </p:cNvSpPr>
          <p:nvPr>
            <p:ph type="sldNum" sz="quarter" idx="12"/>
          </p:nvPr>
        </p:nvSpPr>
        <p:spPr/>
        <p:txBody>
          <a:bodyPr/>
          <a:lstStyle/>
          <a:p>
            <a:fld id="{DBA1B0FB-D917-4C8C-928F-313BD683BF39}" type="slidenum">
              <a:rPr lang="en-US" smtClean="0"/>
              <a:t>15</a:t>
            </a:fld>
            <a:endParaRPr lang="en-US"/>
          </a:p>
        </p:txBody>
      </p:sp>
      <p:pic>
        <p:nvPicPr>
          <p:cNvPr id="6" name="Picture 5">
            <a:extLst>
              <a:ext uri="{FF2B5EF4-FFF2-40B4-BE49-F238E27FC236}">
                <a16:creationId xmlns:a16="http://schemas.microsoft.com/office/drawing/2014/main" id="{D9B311C9-E89B-9840-ED10-E649C9F093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19200" y="228600"/>
            <a:ext cx="9753600" cy="6400800"/>
          </a:xfrm>
          <a:prstGeom prst="rect">
            <a:avLst/>
          </a:prstGeom>
        </p:spPr>
      </p:pic>
      <p:sp>
        <p:nvSpPr>
          <p:cNvPr id="7" name="TextBox 6">
            <a:extLst>
              <a:ext uri="{FF2B5EF4-FFF2-40B4-BE49-F238E27FC236}">
                <a16:creationId xmlns:a16="http://schemas.microsoft.com/office/drawing/2014/main" id="{F50130A0-D349-2FD7-4CE4-1BBF8C12E2D9}"/>
              </a:ext>
            </a:extLst>
          </p:cNvPr>
          <p:cNvSpPr txBox="1"/>
          <p:nvPr/>
        </p:nvSpPr>
        <p:spPr>
          <a:xfrm>
            <a:off x="1219200" y="6629400"/>
            <a:ext cx="9753600" cy="230832"/>
          </a:xfrm>
          <a:prstGeom prst="rect">
            <a:avLst/>
          </a:prstGeom>
          <a:noFill/>
        </p:spPr>
        <p:txBody>
          <a:bodyPr wrap="square" rtlCol="0">
            <a:spAutoFit/>
          </a:bodyPr>
          <a:lstStyle/>
          <a:p>
            <a:r>
              <a:rPr lang="en-US" sz="900">
                <a:hlinkClick r:id="rId3" tooltip="https://www.flickr.com/photos/expertinfantry/5423482066/"/>
              </a:rPr>
              <a:t>This Photo</a:t>
            </a:r>
            <a:r>
              <a:rPr lang="en-US" sz="900"/>
              <a:t> by Unknown Author is licensed under </a:t>
            </a:r>
            <a:r>
              <a:rPr lang="en-US" sz="900">
                <a:hlinkClick r:id="rId4" tooltip="https://creativecommons.org/licenses/by/3.0/"/>
              </a:rPr>
              <a:t>CC BY</a:t>
            </a:r>
            <a:endParaRPr lang="en-US" sz="900"/>
          </a:p>
        </p:txBody>
      </p:sp>
      <p:sp>
        <p:nvSpPr>
          <p:cNvPr id="8" name="TextBox 7">
            <a:extLst>
              <a:ext uri="{FF2B5EF4-FFF2-40B4-BE49-F238E27FC236}">
                <a16:creationId xmlns:a16="http://schemas.microsoft.com/office/drawing/2014/main" id="{C48AE9D6-87BE-AE7B-D19E-CB2441E8FACB}"/>
              </a:ext>
            </a:extLst>
          </p:cNvPr>
          <p:cNvSpPr txBox="1"/>
          <p:nvPr/>
        </p:nvSpPr>
        <p:spPr>
          <a:xfrm>
            <a:off x="389965" y="726141"/>
            <a:ext cx="5002306" cy="1815882"/>
          </a:xfrm>
          <a:prstGeom prst="rect">
            <a:avLst/>
          </a:prstGeom>
          <a:noFill/>
        </p:spPr>
        <p:txBody>
          <a:bodyPr wrap="square" rtlCol="0">
            <a:spAutoFit/>
          </a:bodyPr>
          <a:lstStyle/>
          <a:p>
            <a:r>
              <a:rPr lang="en-US" sz="2800" b="1" dirty="0">
                <a:solidFill>
                  <a:schemeClr val="bg1"/>
                </a:solidFill>
                <a:highlight>
                  <a:srgbClr val="FFFF00"/>
                </a:highlight>
                <a:hlinkClick r:id="rId5">
                  <a:extLst>
                    <a:ext uri="{A12FA001-AC4F-418D-AE19-62706E023703}">
                      <ahyp:hlinkClr xmlns:ahyp="http://schemas.microsoft.com/office/drawing/2018/hyperlinkcolor" val="tx"/>
                    </a:ext>
                  </a:extLst>
                </a:hlinkClick>
              </a:rPr>
              <a:t>(868) Veterans' TBI Benefits In-depth Discussion (Traumatic Brain Injury) - YouTube</a:t>
            </a:r>
            <a:endParaRPr lang="en-US" sz="2800" b="1" dirty="0">
              <a:solidFill>
                <a:schemeClr val="bg1"/>
              </a:solidFill>
              <a:highlight>
                <a:srgbClr val="FFFF00"/>
              </a:highlight>
            </a:endParaRPr>
          </a:p>
        </p:txBody>
      </p:sp>
    </p:spTree>
    <p:extLst>
      <p:ext uri="{BB962C8B-B14F-4D97-AF65-F5344CB8AC3E}">
        <p14:creationId xmlns:p14="http://schemas.microsoft.com/office/powerpoint/2010/main" val="35712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John Anderson</a:t>
            </a:r>
          </a:p>
          <a:p>
            <a:r>
              <a:rPr lang="en-US" dirty="0"/>
              <a:t>redlegcannon@gmail.com</a:t>
            </a:r>
          </a:p>
          <a:p>
            <a:r>
              <a:rPr lang="en-US" dirty="0">
                <a:hlinkClick r:id="rId2"/>
              </a:rPr>
              <a:t>https://vetslink.org</a:t>
            </a:r>
            <a:endParaRPr lang="en-US" dirty="0"/>
          </a:p>
          <a:p>
            <a:r>
              <a:rPr lang="en-US" dirty="0"/>
              <a:t>©2022</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lnSpcReduction="10000"/>
          </a:bodyPr>
          <a:lstStyle/>
          <a:p>
            <a:r>
              <a:rPr lang="en-US" dirty="0"/>
              <a:t>Today we will go over how we can do our jobs more efficiently, Learn about some Resources available to help us, Discuss just what our jobs really are,  but hopefully we will do this normally boring class in a fun way where everyone gains new knowledge and insight.</a:t>
            </a:r>
          </a:p>
        </p:txBody>
      </p:sp>
    </p:spTree>
    <p:extLst>
      <p:ext uri="{BB962C8B-B14F-4D97-AF65-F5344CB8AC3E}">
        <p14:creationId xmlns:p14="http://schemas.microsoft.com/office/powerpoint/2010/main" val="215888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dirty="0"/>
              <a:t>Walt Disney</a:t>
            </a:r>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Tree>
    <p:extLst>
      <p:ext uri="{BB962C8B-B14F-4D97-AF65-F5344CB8AC3E}">
        <p14:creationId xmlns:p14="http://schemas.microsoft.com/office/powerpoint/2010/main" val="39551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Benefits</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dirty="0">
                <a:hlinkClick r:id="rId4"/>
              </a:rPr>
              <a:t>(868) Top 8 Reasons Vets Get Denied Disability Benefits – YouTube</a:t>
            </a:r>
            <a:endParaRPr lang="en-US" dirty="0"/>
          </a:p>
          <a:p>
            <a:pPr marL="0" indent="0">
              <a:lnSpc>
                <a:spcPct val="100000"/>
              </a:lnSpc>
              <a:buNone/>
            </a:pPr>
            <a:r>
              <a:rPr lang="en-US" dirty="0">
                <a:hlinkClick r:id="rId5"/>
              </a:rPr>
              <a:t>(868) VA Myths or Truths: Protected Ratings! - YouTube</a:t>
            </a: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388E6-5A14-A702-AAB1-B1E84D301C6A}"/>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3FD05351-BE43-CFDA-1B98-4C4422189E9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694FA72-8AA2-5201-82AF-7C14AC4C5C8E}"/>
              </a:ext>
            </a:extLst>
          </p:cNvPr>
          <p:cNvSpPr>
            <a:spLocks noGrp="1"/>
          </p:cNvSpPr>
          <p:nvPr>
            <p:ph type="sldNum" sz="quarter" idx="12"/>
          </p:nvPr>
        </p:nvSpPr>
        <p:spPr/>
        <p:txBody>
          <a:bodyPr/>
          <a:lstStyle/>
          <a:p>
            <a:fld id="{DBA1B0FB-D917-4C8C-928F-313BD683BF39}" type="slidenum">
              <a:rPr lang="en-US" smtClean="0"/>
              <a:t>5</a:t>
            </a:fld>
            <a:endParaRPr lang="en-US"/>
          </a:p>
        </p:txBody>
      </p:sp>
      <p:pic>
        <p:nvPicPr>
          <p:cNvPr id="6" name="Picture 5">
            <a:extLst>
              <a:ext uri="{FF2B5EF4-FFF2-40B4-BE49-F238E27FC236}">
                <a16:creationId xmlns:a16="http://schemas.microsoft.com/office/drawing/2014/main" id="{82127228-F055-8943-37BC-4990E5839C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1366" y="0"/>
            <a:ext cx="12030634" cy="6615462"/>
          </a:xfrm>
          <a:prstGeom prst="rect">
            <a:avLst/>
          </a:prstGeom>
        </p:spPr>
      </p:pic>
      <p:sp>
        <p:nvSpPr>
          <p:cNvPr id="7" name="TextBox 6">
            <a:extLst>
              <a:ext uri="{FF2B5EF4-FFF2-40B4-BE49-F238E27FC236}">
                <a16:creationId xmlns:a16="http://schemas.microsoft.com/office/drawing/2014/main" id="{2A9A7C07-A222-F535-A401-A4DC49415457}"/>
              </a:ext>
            </a:extLst>
          </p:cNvPr>
          <p:cNvSpPr txBox="1"/>
          <p:nvPr/>
        </p:nvSpPr>
        <p:spPr>
          <a:xfrm>
            <a:off x="550863" y="605118"/>
            <a:ext cx="11215313" cy="369332"/>
          </a:xfrm>
          <a:prstGeom prst="rect">
            <a:avLst/>
          </a:prstGeom>
          <a:noFill/>
        </p:spPr>
        <p:txBody>
          <a:bodyPr wrap="square" rtlCol="0">
            <a:spAutoFit/>
          </a:bodyPr>
          <a:lstStyle/>
          <a:p>
            <a:r>
              <a:rPr lang="en-US">
                <a:hlinkClick r:id="rId4"/>
              </a:rPr>
              <a:t>(868) How To Win Your PTSD Claim without Diagnosis (Don't Fall for this common Grift!) - YouTube</a:t>
            </a:r>
            <a:endParaRPr lang="en-US" dirty="0"/>
          </a:p>
        </p:txBody>
      </p:sp>
      <p:sp>
        <p:nvSpPr>
          <p:cNvPr id="8" name="TextBox 7">
            <a:extLst>
              <a:ext uri="{FF2B5EF4-FFF2-40B4-BE49-F238E27FC236}">
                <a16:creationId xmlns:a16="http://schemas.microsoft.com/office/drawing/2014/main" id="{AE231E88-C6B3-FD47-0750-EFB90CC8A1A9}"/>
              </a:ext>
            </a:extLst>
          </p:cNvPr>
          <p:cNvSpPr txBox="1"/>
          <p:nvPr/>
        </p:nvSpPr>
        <p:spPr>
          <a:xfrm>
            <a:off x="550863" y="1398494"/>
            <a:ext cx="9642008" cy="369332"/>
          </a:xfrm>
          <a:prstGeom prst="rect">
            <a:avLst/>
          </a:prstGeom>
          <a:noFill/>
        </p:spPr>
        <p:txBody>
          <a:bodyPr wrap="square" rtlCol="0">
            <a:spAutoFit/>
          </a:bodyPr>
          <a:lstStyle/>
          <a:p>
            <a:r>
              <a:rPr lang="en-US">
                <a:hlinkClick r:id="rId5"/>
              </a:rPr>
              <a:t>(868) [2022] VA Form 21-526EZ Step By Step How TO Guide - YouTube</a:t>
            </a:r>
            <a:endParaRPr lang="en-US" dirty="0"/>
          </a:p>
        </p:txBody>
      </p:sp>
      <p:sp>
        <p:nvSpPr>
          <p:cNvPr id="9" name="TextBox 8">
            <a:extLst>
              <a:ext uri="{FF2B5EF4-FFF2-40B4-BE49-F238E27FC236}">
                <a16:creationId xmlns:a16="http://schemas.microsoft.com/office/drawing/2014/main" id="{821EABA6-F15D-22AB-E42B-08FF26642379}"/>
              </a:ext>
            </a:extLst>
          </p:cNvPr>
          <p:cNvSpPr txBox="1"/>
          <p:nvPr/>
        </p:nvSpPr>
        <p:spPr>
          <a:xfrm>
            <a:off x="658906" y="2164976"/>
            <a:ext cx="9816353" cy="646331"/>
          </a:xfrm>
          <a:prstGeom prst="rect">
            <a:avLst/>
          </a:prstGeom>
          <a:noFill/>
        </p:spPr>
        <p:txBody>
          <a:bodyPr wrap="square" rtlCol="0">
            <a:spAutoFit/>
          </a:bodyPr>
          <a:lstStyle/>
          <a:p>
            <a:r>
              <a:rPr lang="en-US">
                <a:hlinkClick r:id="rId6"/>
              </a:rPr>
              <a:t>(868) What is Gulf War Illness | Symptoms of Gulf War Illness | Gulf War Syndrome &amp; Disability | theSITREP - YouTube</a:t>
            </a:r>
            <a:endParaRPr lang="en-US" dirty="0"/>
          </a:p>
        </p:txBody>
      </p:sp>
    </p:spTree>
    <p:extLst>
      <p:ext uri="{BB962C8B-B14F-4D97-AF65-F5344CB8AC3E}">
        <p14:creationId xmlns:p14="http://schemas.microsoft.com/office/powerpoint/2010/main" val="339695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C7299-6C79-6590-3A71-3621AD4F30FA}"/>
              </a:ext>
            </a:extLst>
          </p:cNvPr>
          <p:cNvSpPr>
            <a:spLocks noGrp="1"/>
          </p:cNvSpPr>
          <p:nvPr>
            <p:ph type="sldNum" sz="quarter" idx="12"/>
          </p:nvPr>
        </p:nvSpPr>
        <p:spPr/>
        <p:txBody>
          <a:bodyPr/>
          <a:lstStyle/>
          <a:p>
            <a:fld id="{DBA1B0FB-D917-4C8C-928F-313BD683BF39}" type="slidenum">
              <a:rPr lang="en-US" smtClean="0"/>
              <a:t>6</a:t>
            </a:fld>
            <a:endParaRPr lang="en-US"/>
          </a:p>
        </p:txBody>
      </p:sp>
      <p:pic>
        <p:nvPicPr>
          <p:cNvPr id="8" name="Picture 7">
            <a:extLst>
              <a:ext uri="{FF2B5EF4-FFF2-40B4-BE49-F238E27FC236}">
                <a16:creationId xmlns:a16="http://schemas.microsoft.com/office/drawing/2014/main" id="{F9CA511D-213E-AD3D-99BA-10AB18EBA8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4471" y="1"/>
            <a:ext cx="11873753" cy="6661100"/>
          </a:xfrm>
          <a:prstGeom prst="rect">
            <a:avLst/>
          </a:prstGeom>
        </p:spPr>
      </p:pic>
      <p:sp>
        <p:nvSpPr>
          <p:cNvPr id="9" name="TextBox 8">
            <a:extLst>
              <a:ext uri="{FF2B5EF4-FFF2-40B4-BE49-F238E27FC236}">
                <a16:creationId xmlns:a16="http://schemas.microsoft.com/office/drawing/2014/main" id="{85AFDB40-8039-BD15-6C27-2613A04B2BE4}"/>
              </a:ext>
            </a:extLst>
          </p:cNvPr>
          <p:cNvSpPr txBox="1"/>
          <p:nvPr/>
        </p:nvSpPr>
        <p:spPr>
          <a:xfrm>
            <a:off x="134471" y="6249144"/>
            <a:ext cx="11873753" cy="230832"/>
          </a:xfrm>
          <a:prstGeom prst="rect">
            <a:avLst/>
          </a:prstGeom>
          <a:noFill/>
        </p:spPr>
        <p:txBody>
          <a:bodyPr wrap="square" rtlCol="0">
            <a:spAutoFit/>
          </a:bodyPr>
          <a:lstStyle/>
          <a:p>
            <a:r>
              <a:rPr lang="en-US" sz="900">
                <a:hlinkClick r:id="rId3" tooltip="https://www.flickr.com/photos/kerim/2153560882"/>
              </a:rPr>
              <a:t>This Photo</a:t>
            </a:r>
            <a:r>
              <a:rPr lang="en-US" sz="900"/>
              <a:t> by Unknown Author is licensed under </a:t>
            </a:r>
            <a:r>
              <a:rPr lang="en-US" sz="900">
                <a:hlinkClick r:id="rId4" tooltip="https://creativecommons.org/licenses/by-nc-sa/3.0/"/>
              </a:rPr>
              <a:t>CC BY-SA-NC</a:t>
            </a:r>
            <a:endParaRPr lang="en-US" sz="900"/>
          </a:p>
        </p:txBody>
      </p:sp>
      <p:sp>
        <p:nvSpPr>
          <p:cNvPr id="10" name="TextBox 9">
            <a:extLst>
              <a:ext uri="{FF2B5EF4-FFF2-40B4-BE49-F238E27FC236}">
                <a16:creationId xmlns:a16="http://schemas.microsoft.com/office/drawing/2014/main" id="{B02BE6B5-D2B5-3DC6-775F-D67FA92A2814}"/>
              </a:ext>
            </a:extLst>
          </p:cNvPr>
          <p:cNvSpPr txBox="1"/>
          <p:nvPr/>
        </p:nvSpPr>
        <p:spPr>
          <a:xfrm>
            <a:off x="820271" y="699247"/>
            <a:ext cx="6051176" cy="1569660"/>
          </a:xfrm>
          <a:prstGeom prst="rect">
            <a:avLst/>
          </a:prstGeom>
          <a:noFill/>
        </p:spPr>
        <p:txBody>
          <a:bodyPr wrap="square" rtlCol="0">
            <a:spAutoFit/>
          </a:bodyPr>
          <a:lstStyle/>
          <a:p>
            <a:r>
              <a:rPr lang="en-US" sz="9600" dirty="0">
                <a:solidFill>
                  <a:srgbClr val="0070C0"/>
                </a:solidFill>
              </a:rPr>
              <a:t>BREAK</a:t>
            </a:r>
          </a:p>
        </p:txBody>
      </p:sp>
    </p:spTree>
    <p:extLst>
      <p:ext uri="{BB962C8B-B14F-4D97-AF65-F5344CB8AC3E}">
        <p14:creationId xmlns:p14="http://schemas.microsoft.com/office/powerpoint/2010/main" val="75319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A64A66-7A57-D321-29A9-0BF2626417CB}"/>
              </a:ext>
            </a:extLst>
          </p:cNvPr>
          <p:cNvSpPr>
            <a:spLocks noGrp="1"/>
          </p:cNvSpPr>
          <p:nvPr>
            <p:ph type="sldNum" sz="quarter" idx="12"/>
          </p:nvPr>
        </p:nvSpPr>
        <p:spPr/>
        <p:txBody>
          <a:bodyPr/>
          <a:lstStyle/>
          <a:p>
            <a:fld id="{DBA1B0FB-D917-4C8C-928F-313BD683BF39}" type="slidenum">
              <a:rPr lang="en-US" smtClean="0"/>
              <a:t>7</a:t>
            </a:fld>
            <a:endParaRPr lang="en-US"/>
          </a:p>
        </p:txBody>
      </p:sp>
      <p:pic>
        <p:nvPicPr>
          <p:cNvPr id="8" name="Picture 7">
            <a:extLst>
              <a:ext uri="{FF2B5EF4-FFF2-40B4-BE49-F238E27FC236}">
                <a16:creationId xmlns:a16="http://schemas.microsoft.com/office/drawing/2014/main" id="{624AE2D4-A3A7-B90A-69AB-333F030EDA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062011" cy="6858000"/>
          </a:xfrm>
          <a:prstGeom prst="rect">
            <a:avLst/>
          </a:prstGeom>
        </p:spPr>
      </p:pic>
      <p:sp>
        <p:nvSpPr>
          <p:cNvPr id="9" name="TextBox 8">
            <a:extLst>
              <a:ext uri="{FF2B5EF4-FFF2-40B4-BE49-F238E27FC236}">
                <a16:creationId xmlns:a16="http://schemas.microsoft.com/office/drawing/2014/main" id="{3E15E680-8CFD-1E0B-BF02-618F4BCDB9BF}"/>
              </a:ext>
            </a:extLst>
          </p:cNvPr>
          <p:cNvSpPr txBox="1"/>
          <p:nvPr/>
        </p:nvSpPr>
        <p:spPr>
          <a:xfrm>
            <a:off x="2514600" y="1882588"/>
            <a:ext cx="7906871" cy="1446550"/>
          </a:xfrm>
          <a:prstGeom prst="rect">
            <a:avLst/>
          </a:prstGeom>
          <a:noFill/>
        </p:spPr>
        <p:txBody>
          <a:bodyPr wrap="square" rtlCol="0">
            <a:spAutoFit/>
          </a:bodyPr>
          <a:lstStyle/>
          <a:p>
            <a:r>
              <a:rPr lang="en-US" sz="8800" b="1" dirty="0">
                <a:solidFill>
                  <a:srgbClr val="00B050"/>
                </a:solidFill>
              </a:rPr>
              <a:t>Question Toss</a:t>
            </a:r>
          </a:p>
        </p:txBody>
      </p:sp>
    </p:spTree>
    <p:extLst>
      <p:ext uri="{BB962C8B-B14F-4D97-AF65-F5344CB8AC3E}">
        <p14:creationId xmlns:p14="http://schemas.microsoft.com/office/powerpoint/2010/main" val="388455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45FBB-A66C-3380-78FC-72C84C5AB30B}"/>
              </a:ext>
            </a:extLst>
          </p:cNvPr>
          <p:cNvSpPr>
            <a:spLocks noGrp="1"/>
          </p:cNvSpPr>
          <p:nvPr>
            <p:ph type="sldNum" sz="quarter" idx="12"/>
          </p:nvPr>
        </p:nvSpPr>
        <p:spPr/>
        <p:txBody>
          <a:bodyPr/>
          <a:lstStyle/>
          <a:p>
            <a:fld id="{DBA1B0FB-D917-4C8C-928F-313BD683BF39}" type="slidenum">
              <a:rPr lang="en-US" smtClean="0"/>
              <a:t>8</a:t>
            </a:fld>
            <a:endParaRPr lang="en-US"/>
          </a:p>
        </p:txBody>
      </p:sp>
      <p:pic>
        <p:nvPicPr>
          <p:cNvPr id="6" name="Picture 5">
            <a:extLst>
              <a:ext uri="{FF2B5EF4-FFF2-40B4-BE49-F238E27FC236}">
                <a16:creationId xmlns:a16="http://schemas.microsoft.com/office/drawing/2014/main" id="{6BE5DF5D-F344-0844-315A-F910057B1496}"/>
              </a:ext>
            </a:extLst>
          </p:cNvPr>
          <p:cNvPicPr>
            <a:picLocks noChangeAspect="1"/>
          </p:cNvPicPr>
          <p:nvPr/>
        </p:nvPicPr>
        <p:blipFill>
          <a:blip r:embed="rId2"/>
          <a:stretch>
            <a:fillRect/>
          </a:stretch>
        </p:blipFill>
        <p:spPr>
          <a:xfrm>
            <a:off x="2844800" y="177800"/>
            <a:ext cx="6502400" cy="6502400"/>
          </a:xfrm>
          <a:prstGeom prst="rect">
            <a:avLst/>
          </a:prstGeom>
        </p:spPr>
      </p:pic>
    </p:spTree>
    <p:extLst>
      <p:ext uri="{BB962C8B-B14F-4D97-AF65-F5344CB8AC3E}">
        <p14:creationId xmlns:p14="http://schemas.microsoft.com/office/powerpoint/2010/main" val="183752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3584FA-EBC7-5C10-33D4-EC2F2C291F3B}"/>
              </a:ext>
            </a:extLst>
          </p:cNvPr>
          <p:cNvSpPr>
            <a:spLocks noGrp="1"/>
          </p:cNvSpPr>
          <p:nvPr>
            <p:ph type="sldNum" sz="quarter" idx="12"/>
          </p:nvPr>
        </p:nvSpPr>
        <p:spPr/>
        <p:txBody>
          <a:bodyPr/>
          <a:lstStyle/>
          <a:p>
            <a:fld id="{DBA1B0FB-D917-4C8C-928F-313BD683BF39}" type="slidenum">
              <a:rPr lang="en-US" smtClean="0"/>
              <a:t>9</a:t>
            </a:fld>
            <a:endParaRPr lang="en-US"/>
          </a:p>
        </p:txBody>
      </p:sp>
      <p:pic>
        <p:nvPicPr>
          <p:cNvPr id="5" name="Picture 4">
            <a:extLst>
              <a:ext uri="{FF2B5EF4-FFF2-40B4-BE49-F238E27FC236}">
                <a16:creationId xmlns:a16="http://schemas.microsoft.com/office/drawing/2014/main" id="{C0CDEE1E-8F63-D615-DBC8-EF9FED843D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69156" y="1062318"/>
            <a:ext cx="9508020" cy="4706470"/>
          </a:xfrm>
          <a:prstGeom prst="rect">
            <a:avLst/>
          </a:prstGeom>
        </p:spPr>
      </p:pic>
      <p:sp>
        <p:nvSpPr>
          <p:cNvPr id="6" name="TextBox 5">
            <a:extLst>
              <a:ext uri="{FF2B5EF4-FFF2-40B4-BE49-F238E27FC236}">
                <a16:creationId xmlns:a16="http://schemas.microsoft.com/office/drawing/2014/main" id="{B6497DA9-E571-BA77-7F1E-FD31F02EBC39}"/>
              </a:ext>
            </a:extLst>
          </p:cNvPr>
          <p:cNvSpPr txBox="1"/>
          <p:nvPr/>
        </p:nvSpPr>
        <p:spPr>
          <a:xfrm>
            <a:off x="3556000" y="4686300"/>
            <a:ext cx="5080000" cy="230832"/>
          </a:xfrm>
          <a:prstGeom prst="rect">
            <a:avLst/>
          </a:prstGeom>
          <a:noFill/>
        </p:spPr>
        <p:txBody>
          <a:bodyPr wrap="square" rtlCol="0">
            <a:spAutoFit/>
          </a:bodyPr>
          <a:lstStyle/>
          <a:p>
            <a:r>
              <a:rPr lang="en-US" sz="900">
                <a:hlinkClick r:id="rId3" tooltip="https://calaborlawnews.com/legal-news/california-labor-law-lawsuit-146-20878.php"/>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74229075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 float design</Template>
  <TotalTime>173</TotalTime>
  <Words>450</Words>
  <Application>Microsoft Office PowerPoint</Application>
  <PresentationFormat>Widescreen</PresentationFormat>
  <Paragraphs>64</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Walbaum Display</vt:lpstr>
      <vt:lpstr>3DFloatVTI</vt:lpstr>
      <vt:lpstr>   Service Officer Training June 25, 2022  American Legion Department of Arizona Summer Conference </vt:lpstr>
      <vt:lpstr>Introduction</vt:lpstr>
      <vt:lpstr>The way to get started is to quit talking and begin doing.</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Service Officer Training June 25, 2022  American Legion Department of Arizona Summer Conference </dc:title>
  <dc:creator>John Anderson</dc:creator>
  <cp:lastModifiedBy>John Anderson</cp:lastModifiedBy>
  <cp:revision>4</cp:revision>
  <dcterms:created xsi:type="dcterms:W3CDTF">2022-06-22T15:23:45Z</dcterms:created>
  <dcterms:modified xsi:type="dcterms:W3CDTF">2022-06-22T18:17:42Z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